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63" r:id="rId2"/>
  </p:sldMasterIdLst>
  <p:notesMasterIdLst>
    <p:notesMasterId r:id="rId22"/>
  </p:notesMasterIdLst>
  <p:sldIdLst>
    <p:sldId id="256" r:id="rId3"/>
    <p:sldId id="258" r:id="rId4"/>
    <p:sldId id="339" r:id="rId5"/>
    <p:sldId id="357" r:id="rId6"/>
    <p:sldId id="346" r:id="rId7"/>
    <p:sldId id="353" r:id="rId8"/>
    <p:sldId id="354" r:id="rId9"/>
    <p:sldId id="358" r:id="rId10"/>
    <p:sldId id="342" r:id="rId11"/>
    <p:sldId id="347" r:id="rId12"/>
    <p:sldId id="359" r:id="rId13"/>
    <p:sldId id="355" r:id="rId14"/>
    <p:sldId id="349" r:id="rId15"/>
    <p:sldId id="350" r:id="rId16"/>
    <p:sldId id="351" r:id="rId17"/>
    <p:sldId id="352" r:id="rId18"/>
    <p:sldId id="356" r:id="rId19"/>
    <p:sldId id="360" r:id="rId20"/>
    <p:sldId id="34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2" orient="horz" pos="1434">
          <p15:clr>
            <a:srgbClr val="A4A3A4"/>
          </p15:clr>
        </p15:guide>
        <p15:guide id="3" orient="horz" pos="3022">
          <p15:clr>
            <a:srgbClr val="A4A3A4"/>
          </p15:clr>
        </p15:guide>
        <p15:guide id="4" pos="431">
          <p15:clr>
            <a:srgbClr val="A4A3A4"/>
          </p15:clr>
        </p15:guide>
        <p15:guide id="5" pos="1973">
          <p15:clr>
            <a:srgbClr val="A4A3A4"/>
          </p15:clr>
        </p15:guide>
        <p15:guide id="6" pos="2880">
          <p15:clr>
            <a:srgbClr val="A4A3A4"/>
          </p15:clr>
        </p15:guide>
        <p15:guide id="7" pos="5329">
          <p15:clr>
            <a:srgbClr val="A4A3A4"/>
          </p15:clr>
        </p15:guide>
        <p15:guide id="8" pos="5148">
          <p15:clr>
            <a:srgbClr val="A4A3A4"/>
          </p15:clr>
        </p15:guide>
        <p15:guide id="9" pos="1111">
          <p15:clr>
            <a:srgbClr val="A4A3A4"/>
          </p15:clr>
        </p15:guide>
        <p15:guide id="10" pos="3787">
          <p15:clr>
            <a:srgbClr val="A4A3A4"/>
          </p15:clr>
        </p15:guide>
        <p15:guide id="11" pos="47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5BC5"/>
    <a:srgbClr val="D28F91"/>
    <a:srgbClr val="E5CED5"/>
    <a:srgbClr val="562B71"/>
    <a:srgbClr val="776682"/>
    <a:srgbClr val="FADDC1"/>
    <a:srgbClr val="FFE181"/>
    <a:srgbClr val="8CFD5F"/>
    <a:srgbClr val="BA8CDC"/>
    <a:srgbClr val="D7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5" autoAdjust="0"/>
    <p:restoredTop sz="90208" autoAdjust="0"/>
  </p:normalViewPr>
  <p:slideViewPr>
    <p:cSldViewPr>
      <p:cViewPr varScale="1">
        <p:scale>
          <a:sx n="78" d="100"/>
          <a:sy n="78" d="100"/>
        </p:scale>
        <p:origin x="1694" y="58"/>
      </p:cViewPr>
      <p:guideLst>
        <p:guide orient="horz" pos="2251"/>
        <p:guide orient="horz" pos="1434"/>
        <p:guide orient="horz" pos="3022"/>
        <p:guide pos="431"/>
        <p:guide pos="1973"/>
        <p:guide pos="2880"/>
        <p:guide pos="5329"/>
        <p:guide pos="5148"/>
        <p:guide pos="1111"/>
        <p:guide pos="3787"/>
        <p:guide pos="47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872E7-1F3B-4474-86CC-7F1AA993946F}" type="datetimeFigureOut">
              <a:rPr lang="ko-KR" altLang="en-US" smtClean="0"/>
              <a:pPr/>
              <a:t>2024-01-15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6096C-C8E9-4554-9AA8-13F50A35DE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5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47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098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895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280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55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153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76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986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886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575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63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03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509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033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1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064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026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94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4498-B991-4F84-9242-FEE4D09C870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3944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5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29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624" y="3118104"/>
            <a:ext cx="7781544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8211312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4498-B991-4F84-9242-FEE4D09C870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4169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/>
              <a:pPr/>
              <a:t>‹#›</a:t>
            </a:fld>
            <a:r>
              <a:rPr lang="en-US" altLang="ko-KR"/>
              <a:t> / 17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53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1296" y="3044952"/>
            <a:ext cx="4690872" cy="74066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3813048"/>
            <a:ext cx="7772400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52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5987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27632"/>
            <a:ext cx="4040188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645025" y="1627632"/>
            <a:ext cx="4041775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860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98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19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 bwMode="gray">
          <a:xfrm>
            <a:off x="8842248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91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48640"/>
            <a:ext cx="7699248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0952" y="1645920"/>
            <a:ext cx="2816352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645920"/>
            <a:ext cx="4800600" cy="4480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6352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/>
              <a:pPr/>
              <a:t>‹#›</a:t>
            </a:fld>
            <a:r>
              <a:rPr lang="en-US" altLang="ko-KR"/>
              <a:t> / 17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4070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368" y="658368"/>
            <a:ext cx="54864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92224" y="1618488"/>
            <a:ext cx="54864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24" y="5413248"/>
            <a:ext cx="54864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1430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7693074" cy="45259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84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4572000" y="2350008"/>
            <a:ext cx="6519672" cy="181051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6553200" y="6135624"/>
            <a:ext cx="987552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8606181" y="1379355"/>
            <a:ext cx="539496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8604504" y="0"/>
            <a:ext cx="539496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1152" y="274637"/>
            <a:ext cx="1673352" cy="58521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72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6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76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0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5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9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414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44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Object 15">
            <a:extLst>
              <a:ext uri="{FF2B5EF4-FFF2-40B4-BE49-F238E27FC236}">
                <a16:creationId xmlns:a16="http://schemas.microsoft.com/office/drawing/2014/main" id="{A85F7A03-C366-B821-157F-79F8F1810880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0"/>
          <a:ext cx="91440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6750000" imgH="1165000" progId="">
                  <p:embed/>
                </p:oleObj>
              </mc:Choice>
              <mc:Fallback>
                <p:oleObj name="Image" r:id="rId13" imgW="6750000" imgH="1165000" progId="">
                  <p:embed/>
                  <p:pic>
                    <p:nvPicPr>
                      <p:cNvPr id="11" name="Object 15">
                        <a:extLst>
                          <a:ext uri="{FF2B5EF4-FFF2-40B4-BE49-F238E27FC236}">
                            <a16:creationId xmlns:a16="http://schemas.microsoft.com/office/drawing/2014/main" id="{7C22FD80-E35D-F225-B8FD-F6EE6572F9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4D4D4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640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86868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8165592" y="996696"/>
            <a:ext cx="978408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783080" y="0"/>
            <a:ext cx="1947672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432304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9496"/>
            <a:ext cx="82296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70448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2152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1" name="Object 15">
            <a:extLst>
              <a:ext uri="{FF2B5EF4-FFF2-40B4-BE49-F238E27FC236}">
                <a16:creationId xmlns:a16="http://schemas.microsoft.com/office/drawing/2014/main" id="{D1FC3FD2-15E3-20E9-BB87-0965F44CC5BF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0"/>
          <a:ext cx="91440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6750000" imgH="1165000" progId="">
                  <p:embed/>
                </p:oleObj>
              </mc:Choice>
              <mc:Fallback>
                <p:oleObj name="Image" r:id="rId13" imgW="6750000" imgH="1165000" progId="">
                  <p:embed/>
                  <p:pic>
                    <p:nvPicPr>
                      <p:cNvPr id="10" name="Object 15">
                        <a:extLst>
                          <a:ext uri="{FF2B5EF4-FFF2-40B4-BE49-F238E27FC236}">
                            <a16:creationId xmlns:a16="http://schemas.microsoft.com/office/drawing/2014/main" id="{31370440-DD32-AE54-3AE7-ADAD823DF8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4D4D4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190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3" pitchFamily="18" charset="2"/>
        <a:buChar char="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Rb3GGAWz-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ithub.com/Seohyunmin42/VR_proj_202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naver.me/xoY3fP2w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200" b="1" dirty="0">
                <a:latin typeface="HY견고딕" pitchFamily="18" charset="-127"/>
                <a:ea typeface="HY견고딕" pitchFamily="18" charset="-127"/>
              </a:rPr>
              <a:t>GMTM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5220072" y="5209277"/>
            <a:ext cx="3456384" cy="120892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ko-KR" sz="2400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구성원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kumimoji="0" lang="ko-KR" alt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서현민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외 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명</a:t>
            </a:r>
            <a:endParaRPr kumimoji="0" lang="ko-KR" altLang="en-US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76672"/>
            <a:ext cx="2880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VR  Contents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Create </a:t>
            </a:r>
            <a:r>
              <a:rPr lang="en-US" altLang="ko-KR" sz="2800" b="1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Work_Shop</a:t>
            </a:r>
            <a:endParaRPr lang="ko-KR" altLang="en-US" sz="28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Van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16412A1-2BF6-1632-4781-046299230CA5}"/>
              </a:ext>
            </a:extLst>
          </p:cNvPr>
          <p:cNvCxnSpPr>
            <a:cxnSpLocks/>
          </p:cNvCxnSpPr>
          <p:nvPr/>
        </p:nvCxnSpPr>
        <p:spPr bwMode="auto">
          <a:xfrm>
            <a:off x="539550" y="1901029"/>
            <a:ext cx="30420" cy="1733818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F9B75E-F617-C4C0-F259-5E7FAE1E1086}"/>
              </a:ext>
            </a:extLst>
          </p:cNvPr>
          <p:cNvCxnSpPr/>
          <p:nvPr/>
        </p:nvCxnSpPr>
        <p:spPr bwMode="auto">
          <a:xfrm flipH="1">
            <a:off x="539550" y="2392770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모서리가 둥근 직사각형 7">
            <a:extLst>
              <a:ext uri="{FF2B5EF4-FFF2-40B4-BE49-F238E27FC236}">
                <a16:creationId xmlns:a16="http://schemas.microsoft.com/office/drawing/2014/main" id="{33A0F27C-B187-2633-AE62-68EF25400587}"/>
              </a:ext>
            </a:extLst>
          </p:cNvPr>
          <p:cNvSpPr/>
          <p:nvPr/>
        </p:nvSpPr>
        <p:spPr bwMode="auto">
          <a:xfrm>
            <a:off x="323526" y="1427818"/>
            <a:ext cx="1080120" cy="474464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Lobby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모서리가 둥근 직사각형 44">
            <a:extLst>
              <a:ext uri="{FF2B5EF4-FFF2-40B4-BE49-F238E27FC236}">
                <a16:creationId xmlns:a16="http://schemas.microsoft.com/office/drawing/2014/main" id="{E4CB6501-4972-110F-F431-9D1A330DB587}"/>
              </a:ext>
            </a:extLst>
          </p:cNvPr>
          <p:cNvSpPr/>
          <p:nvPr/>
        </p:nvSpPr>
        <p:spPr bwMode="auto">
          <a:xfrm>
            <a:off x="899590" y="2176746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Start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712E178F-3E01-1722-BE05-5759780B30A5}"/>
              </a:ext>
            </a:extLst>
          </p:cNvPr>
          <p:cNvCxnSpPr>
            <a:cxnSpLocks/>
          </p:cNvCxnSpPr>
          <p:nvPr/>
        </p:nvCxnSpPr>
        <p:spPr bwMode="auto">
          <a:xfrm>
            <a:off x="2569588" y="1898523"/>
            <a:ext cx="0" cy="4384176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0BEAF8A9-1127-4F0F-C962-971C97B40670}"/>
              </a:ext>
            </a:extLst>
          </p:cNvPr>
          <p:cNvCxnSpPr/>
          <p:nvPr/>
        </p:nvCxnSpPr>
        <p:spPr bwMode="auto">
          <a:xfrm flipH="1">
            <a:off x="2569588" y="2390264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2" name="모서리가 둥근 직사각형 7">
            <a:extLst>
              <a:ext uri="{FF2B5EF4-FFF2-40B4-BE49-F238E27FC236}">
                <a16:creationId xmlns:a16="http://schemas.microsoft.com/office/drawing/2014/main" id="{C1224998-8E23-077B-A969-DE5BC14D69B1}"/>
              </a:ext>
            </a:extLst>
          </p:cNvPr>
          <p:cNvSpPr/>
          <p:nvPr/>
        </p:nvSpPr>
        <p:spPr bwMode="auto">
          <a:xfrm>
            <a:off x="2353564" y="1426565"/>
            <a:ext cx="1080120" cy="474464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User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73" name="모서리가 둥근 직사각형 44">
            <a:extLst>
              <a:ext uri="{FF2B5EF4-FFF2-40B4-BE49-F238E27FC236}">
                <a16:creationId xmlns:a16="http://schemas.microsoft.com/office/drawing/2014/main" id="{65FDF738-F1F7-FE68-2E33-B6FA933EF059}"/>
              </a:ext>
            </a:extLst>
          </p:cNvPr>
          <p:cNvSpPr/>
          <p:nvPr/>
        </p:nvSpPr>
        <p:spPr bwMode="auto">
          <a:xfrm>
            <a:off x="2929628" y="2174240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Move</a:t>
            </a:r>
          </a:p>
        </p:txBody>
      </p: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D66B520F-DFCF-DF02-28C2-D30AA1DE4686}"/>
              </a:ext>
            </a:extLst>
          </p:cNvPr>
          <p:cNvCxnSpPr/>
          <p:nvPr/>
        </p:nvCxnSpPr>
        <p:spPr bwMode="auto">
          <a:xfrm flipH="1">
            <a:off x="2559153" y="2967581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5" name="모서리가 둥근 직사각형 44">
            <a:extLst>
              <a:ext uri="{FF2B5EF4-FFF2-40B4-BE49-F238E27FC236}">
                <a16:creationId xmlns:a16="http://schemas.microsoft.com/office/drawing/2014/main" id="{34D0F94D-F7F5-2E63-0BC9-EBCF29F774EB}"/>
              </a:ext>
            </a:extLst>
          </p:cNvPr>
          <p:cNvSpPr/>
          <p:nvPr/>
        </p:nvSpPr>
        <p:spPr bwMode="auto">
          <a:xfrm>
            <a:off x="2919193" y="2751557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Turn</a:t>
            </a:r>
          </a:p>
        </p:txBody>
      </p: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864DBA9-10A7-1B88-93EE-07687BB5730C}"/>
              </a:ext>
            </a:extLst>
          </p:cNvPr>
          <p:cNvCxnSpPr/>
          <p:nvPr/>
        </p:nvCxnSpPr>
        <p:spPr bwMode="auto">
          <a:xfrm flipH="1">
            <a:off x="2559154" y="4149113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7" name="모서리가 둥근 직사각형 44">
            <a:extLst>
              <a:ext uri="{FF2B5EF4-FFF2-40B4-BE49-F238E27FC236}">
                <a16:creationId xmlns:a16="http://schemas.microsoft.com/office/drawing/2014/main" id="{18B4EBD1-80BD-F3FA-7401-C62AE6163DEA}"/>
              </a:ext>
            </a:extLst>
          </p:cNvPr>
          <p:cNvSpPr/>
          <p:nvPr/>
        </p:nvSpPr>
        <p:spPr bwMode="auto">
          <a:xfrm>
            <a:off x="2919193" y="3933088"/>
            <a:ext cx="1570365" cy="533935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Grab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(interaction)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81" name="직선 연결선 2080">
            <a:extLst>
              <a:ext uri="{FF2B5EF4-FFF2-40B4-BE49-F238E27FC236}">
                <a16:creationId xmlns:a16="http://schemas.microsoft.com/office/drawing/2014/main" id="{112FC91A-E1CD-87EB-17E1-4782BBFBA4AF}"/>
              </a:ext>
            </a:extLst>
          </p:cNvPr>
          <p:cNvCxnSpPr>
            <a:cxnSpLocks/>
          </p:cNvCxnSpPr>
          <p:nvPr/>
        </p:nvCxnSpPr>
        <p:spPr bwMode="auto">
          <a:xfrm>
            <a:off x="4932040" y="1896017"/>
            <a:ext cx="0" cy="1089658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82" name="직선 연결선 2081">
            <a:extLst>
              <a:ext uri="{FF2B5EF4-FFF2-40B4-BE49-F238E27FC236}">
                <a16:creationId xmlns:a16="http://schemas.microsoft.com/office/drawing/2014/main" id="{BCC6EAD7-0C3D-89FB-93D7-5030B042C22B}"/>
              </a:ext>
            </a:extLst>
          </p:cNvPr>
          <p:cNvCxnSpPr/>
          <p:nvPr/>
        </p:nvCxnSpPr>
        <p:spPr bwMode="auto">
          <a:xfrm flipH="1">
            <a:off x="4932040" y="2387758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83" name="모서리가 둥근 직사각형 7">
            <a:extLst>
              <a:ext uri="{FF2B5EF4-FFF2-40B4-BE49-F238E27FC236}">
                <a16:creationId xmlns:a16="http://schemas.microsoft.com/office/drawing/2014/main" id="{81B7DA01-C34E-56D1-3923-021FFC5F8D60}"/>
              </a:ext>
            </a:extLst>
          </p:cNvPr>
          <p:cNvSpPr/>
          <p:nvPr/>
        </p:nvSpPr>
        <p:spPr bwMode="auto">
          <a:xfrm>
            <a:off x="4716016" y="1424059"/>
            <a:ext cx="1080120" cy="474464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Police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84" name="모서리가 둥근 직사각형 44">
            <a:extLst>
              <a:ext uri="{FF2B5EF4-FFF2-40B4-BE49-F238E27FC236}">
                <a16:creationId xmlns:a16="http://schemas.microsoft.com/office/drawing/2014/main" id="{86E28299-ADE6-2D6E-2EAA-A82DE7AACC69}"/>
              </a:ext>
            </a:extLst>
          </p:cNvPr>
          <p:cNvSpPr/>
          <p:nvPr/>
        </p:nvSpPr>
        <p:spPr bwMode="auto">
          <a:xfrm>
            <a:off x="5292080" y="2171734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Walk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87" name="직선 연결선 2086">
            <a:extLst>
              <a:ext uri="{FF2B5EF4-FFF2-40B4-BE49-F238E27FC236}">
                <a16:creationId xmlns:a16="http://schemas.microsoft.com/office/drawing/2014/main" id="{CD104581-EE20-D96F-4D5E-CF017F893EFD}"/>
              </a:ext>
            </a:extLst>
          </p:cNvPr>
          <p:cNvCxnSpPr/>
          <p:nvPr/>
        </p:nvCxnSpPr>
        <p:spPr bwMode="auto">
          <a:xfrm flipH="1">
            <a:off x="4932040" y="2975740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88" name="모서리가 둥근 직사각형 44">
            <a:extLst>
              <a:ext uri="{FF2B5EF4-FFF2-40B4-BE49-F238E27FC236}">
                <a16:creationId xmlns:a16="http://schemas.microsoft.com/office/drawing/2014/main" id="{B1D333E5-FFB2-B8E9-2C9F-C4572E06E015}"/>
              </a:ext>
            </a:extLst>
          </p:cNvPr>
          <p:cNvSpPr/>
          <p:nvPr/>
        </p:nvSpPr>
        <p:spPr bwMode="auto">
          <a:xfrm>
            <a:off x="5292080" y="2759716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Attack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F3103473-6657-D4C1-A1A4-A9D7B8D174F0}"/>
              </a:ext>
            </a:extLst>
          </p:cNvPr>
          <p:cNvCxnSpPr/>
          <p:nvPr/>
        </p:nvCxnSpPr>
        <p:spPr bwMode="auto">
          <a:xfrm flipH="1">
            <a:off x="2559154" y="4860313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92" name="모서리가 둥근 직사각형 44">
            <a:extLst>
              <a:ext uri="{FF2B5EF4-FFF2-40B4-BE49-F238E27FC236}">
                <a16:creationId xmlns:a16="http://schemas.microsoft.com/office/drawing/2014/main" id="{325DAF93-1F29-4F8B-3485-A2AA722D6EE0}"/>
              </a:ext>
            </a:extLst>
          </p:cNvPr>
          <p:cNvSpPr/>
          <p:nvPr/>
        </p:nvSpPr>
        <p:spPr bwMode="auto">
          <a:xfrm>
            <a:off x="2919194" y="4644288"/>
            <a:ext cx="1080120" cy="533933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Trigger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(Shot)</a:t>
            </a:r>
          </a:p>
        </p:txBody>
      </p:sp>
      <p:cxnSp>
        <p:nvCxnSpPr>
          <p:cNvPr id="2109" name="직선 연결선 2108">
            <a:extLst>
              <a:ext uri="{FF2B5EF4-FFF2-40B4-BE49-F238E27FC236}">
                <a16:creationId xmlns:a16="http://schemas.microsoft.com/office/drawing/2014/main" id="{7B4F9439-A21B-DBAE-C0C4-02CA1E736948}"/>
              </a:ext>
            </a:extLst>
          </p:cNvPr>
          <p:cNvCxnSpPr/>
          <p:nvPr/>
        </p:nvCxnSpPr>
        <p:spPr bwMode="auto">
          <a:xfrm flipH="1">
            <a:off x="539549" y="2991940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10" name="모서리가 둥근 직사각형 44">
            <a:extLst>
              <a:ext uri="{FF2B5EF4-FFF2-40B4-BE49-F238E27FC236}">
                <a16:creationId xmlns:a16="http://schemas.microsoft.com/office/drawing/2014/main" id="{EB466198-CD70-0C76-C302-0BA865359A83}"/>
              </a:ext>
            </a:extLst>
          </p:cNvPr>
          <p:cNvSpPr/>
          <p:nvPr/>
        </p:nvSpPr>
        <p:spPr bwMode="auto">
          <a:xfrm>
            <a:off x="899589" y="2775916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Practice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11" name="직선 연결선 2110">
            <a:extLst>
              <a:ext uri="{FF2B5EF4-FFF2-40B4-BE49-F238E27FC236}">
                <a16:creationId xmlns:a16="http://schemas.microsoft.com/office/drawing/2014/main" id="{596F017F-7DF5-0090-AF32-2E9F242030AE}"/>
              </a:ext>
            </a:extLst>
          </p:cNvPr>
          <p:cNvCxnSpPr/>
          <p:nvPr/>
        </p:nvCxnSpPr>
        <p:spPr bwMode="auto">
          <a:xfrm flipH="1">
            <a:off x="569970" y="3634847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12" name="모서리가 둥근 직사각형 44">
            <a:extLst>
              <a:ext uri="{FF2B5EF4-FFF2-40B4-BE49-F238E27FC236}">
                <a16:creationId xmlns:a16="http://schemas.microsoft.com/office/drawing/2014/main" id="{59BD7139-4BD7-EF59-4A78-4A5A4A4AD260}"/>
              </a:ext>
            </a:extLst>
          </p:cNvPr>
          <p:cNvSpPr/>
          <p:nvPr/>
        </p:nvSpPr>
        <p:spPr bwMode="auto">
          <a:xfrm>
            <a:off x="930010" y="3418822"/>
            <a:ext cx="1080120" cy="514261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Option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예정</a:t>
            </a: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16" name="직선 연결선 2115">
            <a:extLst>
              <a:ext uri="{FF2B5EF4-FFF2-40B4-BE49-F238E27FC236}">
                <a16:creationId xmlns:a16="http://schemas.microsoft.com/office/drawing/2014/main" id="{7CD7AFED-24C3-9F7C-B94B-76CF4B2CE47B}"/>
              </a:ext>
            </a:extLst>
          </p:cNvPr>
          <p:cNvCxnSpPr/>
          <p:nvPr/>
        </p:nvCxnSpPr>
        <p:spPr bwMode="auto">
          <a:xfrm flipH="1">
            <a:off x="2549451" y="5571510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17" name="모서리가 둥근 직사각형 44">
            <a:extLst>
              <a:ext uri="{FF2B5EF4-FFF2-40B4-BE49-F238E27FC236}">
                <a16:creationId xmlns:a16="http://schemas.microsoft.com/office/drawing/2014/main" id="{C10EFDD3-6DD4-5249-EB02-B919DE9E9087}"/>
              </a:ext>
            </a:extLst>
          </p:cNvPr>
          <p:cNvSpPr/>
          <p:nvPr/>
        </p:nvSpPr>
        <p:spPr bwMode="auto">
          <a:xfrm>
            <a:off x="2909490" y="5355485"/>
            <a:ext cx="1445025" cy="533925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err="1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X_Button</a:t>
            </a:r>
            <a:endParaRPr lang="en-US" altLang="ko-KR" sz="1400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Throw box)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20" name="직선 연결선 2119">
            <a:extLst>
              <a:ext uri="{FF2B5EF4-FFF2-40B4-BE49-F238E27FC236}">
                <a16:creationId xmlns:a16="http://schemas.microsoft.com/office/drawing/2014/main" id="{84D5B308-FFB4-C353-1B19-9B1F601EE50D}"/>
              </a:ext>
            </a:extLst>
          </p:cNvPr>
          <p:cNvCxnSpPr/>
          <p:nvPr/>
        </p:nvCxnSpPr>
        <p:spPr bwMode="auto">
          <a:xfrm flipH="1">
            <a:off x="2559154" y="6282699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21" name="모서리가 둥근 직사각형 44">
            <a:extLst>
              <a:ext uri="{FF2B5EF4-FFF2-40B4-BE49-F238E27FC236}">
                <a16:creationId xmlns:a16="http://schemas.microsoft.com/office/drawing/2014/main" id="{36E886FF-6EA7-8C08-1092-8C4C5D1C76E4}"/>
              </a:ext>
            </a:extLst>
          </p:cNvPr>
          <p:cNvSpPr/>
          <p:nvPr/>
        </p:nvSpPr>
        <p:spPr bwMode="auto">
          <a:xfrm>
            <a:off x="2919193" y="6066674"/>
            <a:ext cx="1445025" cy="533925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Menu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(Option</a:t>
            </a: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25" name="직선 연결선 2124">
            <a:extLst>
              <a:ext uri="{FF2B5EF4-FFF2-40B4-BE49-F238E27FC236}">
                <a16:creationId xmlns:a16="http://schemas.microsoft.com/office/drawing/2014/main" id="{1DA1D7CC-E9CB-912A-8762-536E0005003B}"/>
              </a:ext>
            </a:extLst>
          </p:cNvPr>
          <p:cNvCxnSpPr>
            <a:cxnSpLocks/>
          </p:cNvCxnSpPr>
          <p:nvPr/>
        </p:nvCxnSpPr>
        <p:spPr bwMode="auto">
          <a:xfrm>
            <a:off x="7107556" y="1893425"/>
            <a:ext cx="0" cy="4101176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26" name="직선 연결선 2125">
            <a:extLst>
              <a:ext uri="{FF2B5EF4-FFF2-40B4-BE49-F238E27FC236}">
                <a16:creationId xmlns:a16="http://schemas.microsoft.com/office/drawing/2014/main" id="{441CE98D-1DAE-429E-1AFE-78B7796E5F41}"/>
              </a:ext>
            </a:extLst>
          </p:cNvPr>
          <p:cNvCxnSpPr/>
          <p:nvPr/>
        </p:nvCxnSpPr>
        <p:spPr bwMode="auto">
          <a:xfrm flipH="1">
            <a:off x="7107556" y="2385166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27" name="모서리가 둥근 직사각형 7">
            <a:extLst>
              <a:ext uri="{FF2B5EF4-FFF2-40B4-BE49-F238E27FC236}">
                <a16:creationId xmlns:a16="http://schemas.microsoft.com/office/drawing/2014/main" id="{3BD28EF8-92BE-71E1-B423-AE4771B3476F}"/>
              </a:ext>
            </a:extLst>
          </p:cNvPr>
          <p:cNvSpPr/>
          <p:nvPr/>
        </p:nvSpPr>
        <p:spPr bwMode="auto">
          <a:xfrm>
            <a:off x="6891532" y="1421467"/>
            <a:ext cx="1080120" cy="474464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Object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28" name="모서리가 둥근 직사각형 44">
            <a:extLst>
              <a:ext uri="{FF2B5EF4-FFF2-40B4-BE49-F238E27FC236}">
                <a16:creationId xmlns:a16="http://schemas.microsoft.com/office/drawing/2014/main" id="{7E2889B3-6C8B-B27E-B283-7B5C449C1D8F}"/>
              </a:ext>
            </a:extLst>
          </p:cNvPr>
          <p:cNvSpPr/>
          <p:nvPr/>
        </p:nvSpPr>
        <p:spPr bwMode="auto">
          <a:xfrm>
            <a:off x="7467596" y="2169142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Pistol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29" name="직선 연결선 2128">
            <a:extLst>
              <a:ext uri="{FF2B5EF4-FFF2-40B4-BE49-F238E27FC236}">
                <a16:creationId xmlns:a16="http://schemas.microsoft.com/office/drawing/2014/main" id="{3D26DF09-4DA4-71B8-B540-D6524F2F15CD}"/>
              </a:ext>
            </a:extLst>
          </p:cNvPr>
          <p:cNvCxnSpPr/>
          <p:nvPr/>
        </p:nvCxnSpPr>
        <p:spPr bwMode="auto">
          <a:xfrm flipH="1">
            <a:off x="7107556" y="2973148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30" name="모서리가 둥근 직사각형 44">
            <a:extLst>
              <a:ext uri="{FF2B5EF4-FFF2-40B4-BE49-F238E27FC236}">
                <a16:creationId xmlns:a16="http://schemas.microsoft.com/office/drawing/2014/main" id="{232A4D22-D266-C36D-DEAF-1E771CC98F85}"/>
              </a:ext>
            </a:extLst>
          </p:cNvPr>
          <p:cNvSpPr/>
          <p:nvPr/>
        </p:nvSpPr>
        <p:spPr bwMode="auto">
          <a:xfrm>
            <a:off x="7467596" y="2757124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M16A2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BFC665A8-D62C-4743-05E8-A1BCE57D0E13}"/>
              </a:ext>
            </a:extLst>
          </p:cNvPr>
          <p:cNvCxnSpPr/>
          <p:nvPr/>
        </p:nvCxnSpPr>
        <p:spPr bwMode="auto">
          <a:xfrm flipH="1">
            <a:off x="7107556" y="3561130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32" name="모서리가 둥근 직사각형 44">
            <a:extLst>
              <a:ext uri="{FF2B5EF4-FFF2-40B4-BE49-F238E27FC236}">
                <a16:creationId xmlns:a16="http://schemas.microsoft.com/office/drawing/2014/main" id="{5673AFD9-8958-42D1-7341-00DA41C9CF1C}"/>
              </a:ext>
            </a:extLst>
          </p:cNvPr>
          <p:cNvSpPr/>
          <p:nvPr/>
        </p:nvSpPr>
        <p:spPr bwMode="auto">
          <a:xfrm>
            <a:off x="7467596" y="3345106"/>
            <a:ext cx="1182692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Grenade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34" name="직선 연결선 2133">
            <a:extLst>
              <a:ext uri="{FF2B5EF4-FFF2-40B4-BE49-F238E27FC236}">
                <a16:creationId xmlns:a16="http://schemas.microsoft.com/office/drawing/2014/main" id="{AEC0A453-5A82-C0FE-118E-5246483B4C93}"/>
              </a:ext>
            </a:extLst>
          </p:cNvPr>
          <p:cNvCxnSpPr/>
          <p:nvPr/>
        </p:nvCxnSpPr>
        <p:spPr bwMode="auto">
          <a:xfrm flipH="1">
            <a:off x="7107556" y="4149112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35" name="모서리가 둥근 직사각형 44">
            <a:extLst>
              <a:ext uri="{FF2B5EF4-FFF2-40B4-BE49-F238E27FC236}">
                <a16:creationId xmlns:a16="http://schemas.microsoft.com/office/drawing/2014/main" id="{C34256B0-990F-5BF6-8F58-8DE82712F5CE}"/>
              </a:ext>
            </a:extLst>
          </p:cNvPr>
          <p:cNvSpPr/>
          <p:nvPr/>
        </p:nvSpPr>
        <p:spPr bwMode="auto">
          <a:xfrm>
            <a:off x="7467596" y="3933088"/>
            <a:ext cx="1080119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drill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136" name="직선 연결선 2135">
            <a:extLst>
              <a:ext uri="{FF2B5EF4-FFF2-40B4-BE49-F238E27FC236}">
                <a16:creationId xmlns:a16="http://schemas.microsoft.com/office/drawing/2014/main" id="{F1A0D077-E253-C4B0-D598-B5C8972551BF}"/>
              </a:ext>
            </a:extLst>
          </p:cNvPr>
          <p:cNvCxnSpPr/>
          <p:nvPr/>
        </p:nvCxnSpPr>
        <p:spPr bwMode="auto">
          <a:xfrm flipH="1">
            <a:off x="7107556" y="4737093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37" name="모서리가 둥근 직사각형 44">
            <a:extLst>
              <a:ext uri="{FF2B5EF4-FFF2-40B4-BE49-F238E27FC236}">
                <a16:creationId xmlns:a16="http://schemas.microsoft.com/office/drawing/2014/main" id="{4C83052E-67ED-D0CA-70A1-A484F1CC2AD3}"/>
              </a:ext>
            </a:extLst>
          </p:cNvPr>
          <p:cNvSpPr/>
          <p:nvPr/>
        </p:nvSpPr>
        <p:spPr bwMode="auto">
          <a:xfrm>
            <a:off x="7467596" y="4521069"/>
            <a:ext cx="1285117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keyboard</a:t>
            </a:r>
          </a:p>
        </p:txBody>
      </p:sp>
      <p:cxnSp>
        <p:nvCxnSpPr>
          <p:cNvPr id="2138" name="직선 연결선 2137">
            <a:extLst>
              <a:ext uri="{FF2B5EF4-FFF2-40B4-BE49-F238E27FC236}">
                <a16:creationId xmlns:a16="http://schemas.microsoft.com/office/drawing/2014/main" id="{4EC6122E-3CE7-C381-500A-14717591C80A}"/>
              </a:ext>
            </a:extLst>
          </p:cNvPr>
          <p:cNvCxnSpPr/>
          <p:nvPr/>
        </p:nvCxnSpPr>
        <p:spPr bwMode="auto">
          <a:xfrm flipH="1">
            <a:off x="7107556" y="5372551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39" name="모서리가 둥근 직사각형 44">
            <a:extLst>
              <a:ext uri="{FF2B5EF4-FFF2-40B4-BE49-F238E27FC236}">
                <a16:creationId xmlns:a16="http://schemas.microsoft.com/office/drawing/2014/main" id="{28440CED-7897-160D-3B09-BC60A82B7C69}"/>
              </a:ext>
            </a:extLst>
          </p:cNvPr>
          <p:cNvSpPr/>
          <p:nvPr/>
        </p:nvSpPr>
        <p:spPr bwMode="auto">
          <a:xfrm>
            <a:off x="7467596" y="5156527"/>
            <a:ext cx="1424884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Money Box</a:t>
            </a:r>
          </a:p>
        </p:txBody>
      </p:sp>
      <p:cxnSp>
        <p:nvCxnSpPr>
          <p:cNvPr id="2141" name="직선 연결선 2140">
            <a:extLst>
              <a:ext uri="{FF2B5EF4-FFF2-40B4-BE49-F238E27FC236}">
                <a16:creationId xmlns:a16="http://schemas.microsoft.com/office/drawing/2014/main" id="{8A3DDDA6-727A-CB2B-2BD8-CB2AB1A43F22}"/>
              </a:ext>
            </a:extLst>
          </p:cNvPr>
          <p:cNvCxnSpPr/>
          <p:nvPr/>
        </p:nvCxnSpPr>
        <p:spPr bwMode="auto">
          <a:xfrm flipH="1">
            <a:off x="2570288" y="3544898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42" name="모서리가 둥근 직사각형 44">
            <a:extLst>
              <a:ext uri="{FF2B5EF4-FFF2-40B4-BE49-F238E27FC236}">
                <a16:creationId xmlns:a16="http://schemas.microsoft.com/office/drawing/2014/main" id="{07ED65F1-7DFE-E175-DF46-38CBBF7F59B6}"/>
              </a:ext>
            </a:extLst>
          </p:cNvPr>
          <p:cNvSpPr/>
          <p:nvPr/>
        </p:nvSpPr>
        <p:spPr bwMode="auto">
          <a:xfrm>
            <a:off x="2930328" y="3328874"/>
            <a:ext cx="1080120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Pocket</a:t>
            </a:r>
          </a:p>
        </p:txBody>
      </p:sp>
      <p:cxnSp>
        <p:nvCxnSpPr>
          <p:cNvPr id="2148" name="직선 연결선 2147">
            <a:extLst>
              <a:ext uri="{FF2B5EF4-FFF2-40B4-BE49-F238E27FC236}">
                <a16:creationId xmlns:a16="http://schemas.microsoft.com/office/drawing/2014/main" id="{1D3E76A6-245C-5163-DF86-4A81D26BCA88}"/>
              </a:ext>
            </a:extLst>
          </p:cNvPr>
          <p:cNvCxnSpPr/>
          <p:nvPr/>
        </p:nvCxnSpPr>
        <p:spPr bwMode="auto">
          <a:xfrm flipH="1">
            <a:off x="7107556" y="5994601"/>
            <a:ext cx="350336" cy="0"/>
          </a:xfrm>
          <a:prstGeom prst="line">
            <a:avLst/>
          </a:prstGeom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49" name="모서리가 둥근 직사각형 44">
            <a:extLst>
              <a:ext uri="{FF2B5EF4-FFF2-40B4-BE49-F238E27FC236}">
                <a16:creationId xmlns:a16="http://schemas.microsoft.com/office/drawing/2014/main" id="{AFE9BB53-C4FB-4E3E-35AA-62767E4ED5B6}"/>
              </a:ext>
            </a:extLst>
          </p:cNvPr>
          <p:cNvSpPr/>
          <p:nvPr/>
        </p:nvSpPr>
        <p:spPr bwMode="auto">
          <a:xfrm>
            <a:off x="7467596" y="5778577"/>
            <a:ext cx="1080116" cy="403200"/>
          </a:xfrm>
          <a:prstGeom prst="roundRect">
            <a:avLst/>
          </a:prstGeom>
          <a:solidFill>
            <a:srgbClr val="FADDC1"/>
          </a:solidFill>
          <a:ln>
            <a:solidFill>
              <a:srgbClr val="D28F91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405268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[1/7]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80" y="1644507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시작 포탈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연습장 포탈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나가기 포탈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옵션 포탈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예정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4154885"/>
            <a:ext cx="3194601" cy="1983115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연습장 구현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Pistol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발사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탄창 교체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3ADF517-F4F6-368C-0D7B-33D4CE9B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46" y="1499616"/>
            <a:ext cx="4190654" cy="236934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1C6CB5A-9011-2C99-84E8-663CB4F5A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26" y="3961771"/>
            <a:ext cx="4190654" cy="236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79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[2/7]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8" y="1816673"/>
            <a:ext cx="3194601" cy="144016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M16A2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 손 무기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발사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4254197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Pocket &amp; Grenade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투척 시 폭발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Socket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활용한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Pocket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FBA836-F999-C58E-84C0-BE0EA9291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39" y="1392041"/>
            <a:ext cx="4089627" cy="22894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F30F03-7C9D-D066-5B1C-A4F66EA6F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16" y="3994450"/>
            <a:ext cx="4062293" cy="2289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451CF6-B97F-B12A-6109-30ED94E4A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998533"/>
            <a:ext cx="4089627" cy="229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6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[3/7]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1471203"/>
            <a:ext cx="3194601" cy="1957798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ProBuilder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다양한 모양의 사물 생성 가능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Navigation AI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4154885"/>
            <a:ext cx="3194601" cy="1983115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애니메이션 사용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경찰들의 달리기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공격 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조건 달성 시 문 열림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4D6851-F0E1-AD72-F15D-DD018D7CF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61" y="1430805"/>
            <a:ext cx="4636415" cy="23693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A50A7B-AF16-F43A-D156-1E80049DB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26" y="4005064"/>
            <a:ext cx="3689474" cy="24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78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[4/7]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624" y="1521805"/>
            <a:ext cx="3194601" cy="194389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시작 후 은행 정문 돌파 시 사이렌과 함께 시민 대피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시민 애니메이션 적용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사이렌 사운드 추가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2757" y="4185592"/>
            <a:ext cx="3024337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Menu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버튼 클릭 시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Option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창 활성화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밝기 조절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음향 조절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FCE85F3-2F9B-7ACA-D4BE-CC31ADECE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94" y="1274913"/>
            <a:ext cx="4262525" cy="24376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3E0A13-B6BB-1CBF-EF68-ECD2BA49A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94" y="3861727"/>
            <a:ext cx="4262525" cy="242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51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[5/7]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056" y="1465342"/>
            <a:ext cx="3851921" cy="2184246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해당하는 특정 컴퓨터를 해킹할 시 다음 단계로 이동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테두리가 빛나는 키보드를 해킹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Grab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키를 통한 상호작용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Timer UI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056" y="4200570"/>
            <a:ext cx="385192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열쇠 획득 시 철문 잠금 해제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Grab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키를 통한 상호작용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Timer UI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적용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63B91B-8248-E577-0109-9A9BACF8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30198"/>
            <a:ext cx="4369687" cy="24545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E18725-04B8-7EB0-9C9D-03FBC186A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03" y="3865550"/>
            <a:ext cx="4369687" cy="245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79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[6/7]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4048" y="1358885"/>
            <a:ext cx="3744416" cy="2386044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금고 접근 시 드릴 실루엣 활성화 및 설치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설치 후 일정 시간 뒤 멈추게 되며 고장 난 드릴을 상호작용을 통해 수리 후 진행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Grab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키를 통한 상호작용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4161" y="4199624"/>
            <a:ext cx="3664190" cy="1872208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금고 잠금 해제 시 돈과의 상호작용을 통해 돈가방 획득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Grab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키를 통한 상호작용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획득 시 사용자 신체에 돈가방 획득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7480F1-3721-91F5-538D-65B3CE74D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21" y="1358885"/>
            <a:ext cx="4258170" cy="23860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A1C858-4982-A256-9F70-B24BA9401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98" y="3952953"/>
            <a:ext cx="4268639" cy="236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27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[7/7]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1822650"/>
            <a:ext cx="3407257" cy="1678358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탈출 로를 통해 탈출하여 차량 트렁크에 돈가방 운반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X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버튼 클릭 시 돈가방 꺼냄 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8406" y="4511994"/>
            <a:ext cx="3194601" cy="1385554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처치한 적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획득한 돈 등 결과에 대한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함께 종료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8338A0-8486-5D3F-DDC9-E269127AA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99616"/>
            <a:ext cx="4256416" cy="23927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279184-3F4A-AF75-AFAA-D67871AFA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84" y="1499616"/>
            <a:ext cx="4253053" cy="23742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FFBAC9-24C5-8D8C-EB2B-8EC4C506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84" y="4005064"/>
            <a:ext cx="4253053" cy="23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 연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37" y="1412776"/>
            <a:ext cx="8229599" cy="96012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u="sng" dirty="0">
                <a:effectLst/>
                <a:latin typeface="-apple-system"/>
                <a:hlinkClick r:id="rId3"/>
              </a:rPr>
              <a:t>https://youtu.be/3Rb3GGAWz-U</a:t>
            </a:r>
            <a:endParaRPr lang="en-US" altLang="ko-KR" sz="1600" b="0" i="0" u="sng" dirty="0">
              <a:effectLst/>
              <a:latin typeface="-apple-system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1600" u="sng" dirty="0">
                <a:latin typeface="-apple-system"/>
                <a:ea typeface="G마켓 산스 Medium" panose="02000000000000000000" pitchFamily="50" charset="-127"/>
              </a:rPr>
              <a:t>유튜브 링크 접속을 통해 시연 영상을 확인하실 수 있습니다</a:t>
            </a:r>
            <a:r>
              <a:rPr lang="en-US" altLang="ko-KR" sz="1600" u="sng" dirty="0">
                <a:latin typeface="-apple-system"/>
                <a:ea typeface="G마켓 산스 Medium" panose="02000000000000000000" pitchFamily="50" charset="-127"/>
              </a:rPr>
              <a:t>.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677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423CFFD-D47A-DBCD-9483-22CCE7A2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4" y="5373216"/>
            <a:ext cx="8229600" cy="960120"/>
          </a:xfrm>
        </p:spPr>
        <p:txBody>
          <a:bodyPr/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감사합니다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5AF660-D541-F852-AA68-1C9907DF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02152" y="6537960"/>
            <a:ext cx="2133600" cy="24688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69319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28" y="309823"/>
            <a:ext cx="8147248" cy="913830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 차</a:t>
            </a:r>
            <a:endParaRPr lang="en-US" altLang="ko-KR" sz="32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8" name="슬라이드 번호 개체 틀 7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pPr/>
              <a:t>2</a:t>
            </a:fld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ko-KR" altLang="ko-KR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7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7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alpha val="36000"/>
                </a:schemeClr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540000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1" name="AutoShape 49"/>
          <p:cNvSpPr>
            <a:spLocks noChangeArrowheads="1"/>
          </p:cNvSpPr>
          <p:nvPr/>
        </p:nvSpPr>
        <p:spPr bwMode="gray">
          <a:xfrm>
            <a:off x="2476300" y="301181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 정의서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2" name="AutoShape 50"/>
          <p:cNvSpPr>
            <a:spLocks noChangeArrowheads="1"/>
          </p:cNvSpPr>
          <p:nvPr/>
        </p:nvSpPr>
        <p:spPr bwMode="gray">
          <a:xfrm>
            <a:off x="2189262" y="2435746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요구분석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3" name="AutoShape 51"/>
          <p:cNvSpPr>
            <a:spLocks noChangeArrowheads="1"/>
          </p:cNvSpPr>
          <p:nvPr/>
        </p:nvSpPr>
        <p:spPr bwMode="gray">
          <a:xfrm>
            <a:off x="1808584" y="186109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개요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4" name="AutoShape 52"/>
          <p:cNvSpPr>
            <a:spLocks noChangeArrowheads="1"/>
          </p:cNvSpPr>
          <p:nvPr/>
        </p:nvSpPr>
        <p:spPr bwMode="gray">
          <a:xfrm>
            <a:off x="1259632" y="1336824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소개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69685" name="Group 53"/>
          <p:cNvGrpSpPr>
            <a:grpSpLocks/>
          </p:cNvGrpSpPr>
          <p:nvPr/>
        </p:nvGrpSpPr>
        <p:grpSpPr bwMode="auto">
          <a:xfrm>
            <a:off x="827584" y="1384702"/>
            <a:ext cx="578084" cy="436684"/>
            <a:chOff x="2078" y="1387"/>
            <a:chExt cx="1615" cy="2201"/>
          </a:xfrm>
        </p:grpSpPr>
        <p:sp>
          <p:nvSpPr>
            <p:cNvPr id="6968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8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88" name="Oval 5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89" name="Oval 57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1" name="Oval 59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692" name="Group 60"/>
          <p:cNvGrpSpPr>
            <a:grpSpLocks/>
          </p:cNvGrpSpPr>
          <p:nvPr/>
        </p:nvGrpSpPr>
        <p:grpSpPr bwMode="auto">
          <a:xfrm>
            <a:off x="1389236" y="1859062"/>
            <a:ext cx="578084" cy="436684"/>
            <a:chOff x="2078" y="1387"/>
            <a:chExt cx="1615" cy="2201"/>
          </a:xfrm>
        </p:grpSpPr>
        <p:sp>
          <p:nvSpPr>
            <p:cNvPr id="6969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5" name="Oval 63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6" name="Oval 6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7" name="Oval 6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8" name="Oval 6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699" name="Group 67"/>
          <p:cNvGrpSpPr>
            <a:grpSpLocks/>
          </p:cNvGrpSpPr>
          <p:nvPr/>
        </p:nvGrpSpPr>
        <p:grpSpPr bwMode="auto">
          <a:xfrm>
            <a:off x="1769914" y="2403552"/>
            <a:ext cx="578084" cy="436684"/>
            <a:chOff x="2078" y="1387"/>
            <a:chExt cx="1615" cy="2201"/>
          </a:xfrm>
        </p:grpSpPr>
        <p:sp>
          <p:nvSpPr>
            <p:cNvPr id="6970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2" name="Oval 70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3" name="Oval 7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5" name="Oval 7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706" name="Group 74"/>
          <p:cNvGrpSpPr>
            <a:grpSpLocks/>
          </p:cNvGrpSpPr>
          <p:nvPr/>
        </p:nvGrpSpPr>
        <p:grpSpPr bwMode="auto">
          <a:xfrm>
            <a:off x="2025202" y="3005016"/>
            <a:ext cx="578084" cy="436684"/>
            <a:chOff x="2078" y="1387"/>
            <a:chExt cx="1615" cy="2201"/>
          </a:xfrm>
        </p:grpSpPr>
        <p:sp>
          <p:nvSpPr>
            <p:cNvPr id="6970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9" name="Oval 77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0" name="Oval 7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1" name="Oval 79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2" name="Oval 8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2" name="AutoShape 49">
            <a:extLst>
              <a:ext uri="{FF2B5EF4-FFF2-40B4-BE49-F238E27FC236}">
                <a16:creationId xmlns:a16="http://schemas.microsoft.com/office/drawing/2014/main" id="{A0BEAD7F-1726-C857-69D7-FD8BDAB0A95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02818" y="3569072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환경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" name="Group 74">
            <a:extLst>
              <a:ext uri="{FF2B5EF4-FFF2-40B4-BE49-F238E27FC236}">
                <a16:creationId xmlns:a16="http://schemas.microsoft.com/office/drawing/2014/main" id="{8E1F4FB8-D788-EE25-16E5-0A1B642ABCE7}"/>
              </a:ext>
            </a:extLst>
          </p:cNvPr>
          <p:cNvGrpSpPr>
            <a:grpSpLocks/>
          </p:cNvGrpSpPr>
          <p:nvPr/>
        </p:nvGrpSpPr>
        <p:grpSpPr bwMode="auto">
          <a:xfrm>
            <a:off x="2051720" y="3562278"/>
            <a:ext cx="578084" cy="436684"/>
            <a:chOff x="2078" y="1387"/>
            <a:chExt cx="1615" cy="2201"/>
          </a:xfrm>
        </p:grpSpPr>
        <p:sp>
          <p:nvSpPr>
            <p:cNvPr id="4" name="Oval 75">
              <a:extLst>
                <a:ext uri="{FF2B5EF4-FFF2-40B4-BE49-F238E27FC236}">
                  <a16:creationId xmlns:a16="http://schemas.microsoft.com/office/drawing/2014/main" id="{C495C6C7-2C75-5DC3-C0F6-D2B7463534B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" name="Oval 76">
              <a:extLst>
                <a:ext uri="{FF2B5EF4-FFF2-40B4-BE49-F238E27FC236}">
                  <a16:creationId xmlns:a16="http://schemas.microsoft.com/office/drawing/2014/main" id="{F129AC6F-2295-E20A-3F7B-A1DFEB4B60C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" name="Oval 77">
              <a:extLst>
                <a:ext uri="{FF2B5EF4-FFF2-40B4-BE49-F238E27FC236}">
                  <a16:creationId xmlns:a16="http://schemas.microsoft.com/office/drawing/2014/main" id="{6DAB3588-4474-45EE-861A-A3E51464C56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7" name="Oval 78">
              <a:extLst>
                <a:ext uri="{FF2B5EF4-FFF2-40B4-BE49-F238E27FC236}">
                  <a16:creationId xmlns:a16="http://schemas.microsoft.com/office/drawing/2014/main" id="{722C7847-7989-CBC7-AF3E-35D05546C49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8" name="Oval 79">
              <a:extLst>
                <a:ext uri="{FF2B5EF4-FFF2-40B4-BE49-F238E27FC236}">
                  <a16:creationId xmlns:a16="http://schemas.microsoft.com/office/drawing/2014/main" id="{7E17D5A9-6233-2EED-6F21-B0F30C1F238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9" name="Oval 80">
              <a:extLst>
                <a:ext uri="{FF2B5EF4-FFF2-40B4-BE49-F238E27FC236}">
                  <a16:creationId xmlns:a16="http://schemas.microsoft.com/office/drawing/2014/main" id="{11F10A97-8A79-9346-37B0-C82330374A3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C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0" name="AutoShape 49">
            <a:extLst>
              <a:ext uri="{FF2B5EF4-FFF2-40B4-BE49-F238E27FC236}">
                <a16:creationId xmlns:a16="http://schemas.microsoft.com/office/drawing/2014/main" id="{976D5633-3495-71AC-D468-2DF0E6915615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02818" y="4145136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주요 기능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1" name="Group 74">
            <a:extLst>
              <a:ext uri="{FF2B5EF4-FFF2-40B4-BE49-F238E27FC236}">
                <a16:creationId xmlns:a16="http://schemas.microsoft.com/office/drawing/2014/main" id="{9ECB5CC8-C681-4273-66E6-1C3FE9D2D745}"/>
              </a:ext>
            </a:extLst>
          </p:cNvPr>
          <p:cNvGrpSpPr>
            <a:grpSpLocks/>
          </p:cNvGrpSpPr>
          <p:nvPr/>
        </p:nvGrpSpPr>
        <p:grpSpPr bwMode="auto">
          <a:xfrm>
            <a:off x="2051720" y="4138342"/>
            <a:ext cx="578084" cy="436684"/>
            <a:chOff x="2078" y="1387"/>
            <a:chExt cx="1615" cy="2201"/>
          </a:xfrm>
        </p:grpSpPr>
        <p:sp>
          <p:nvSpPr>
            <p:cNvPr id="12" name="Oval 75">
              <a:extLst>
                <a:ext uri="{FF2B5EF4-FFF2-40B4-BE49-F238E27FC236}">
                  <a16:creationId xmlns:a16="http://schemas.microsoft.com/office/drawing/2014/main" id="{158615C9-27CE-7917-9317-A7D955F8921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3" name="Oval 76">
              <a:extLst>
                <a:ext uri="{FF2B5EF4-FFF2-40B4-BE49-F238E27FC236}">
                  <a16:creationId xmlns:a16="http://schemas.microsoft.com/office/drawing/2014/main" id="{03E43560-F89F-A4A2-4097-27D3D1652E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" name="Oval 77">
              <a:extLst>
                <a:ext uri="{FF2B5EF4-FFF2-40B4-BE49-F238E27FC236}">
                  <a16:creationId xmlns:a16="http://schemas.microsoft.com/office/drawing/2014/main" id="{E5A16392-DE43-44CE-0B18-121288C666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5" name="Oval 78">
              <a:extLst>
                <a:ext uri="{FF2B5EF4-FFF2-40B4-BE49-F238E27FC236}">
                  <a16:creationId xmlns:a16="http://schemas.microsoft.com/office/drawing/2014/main" id="{3AB008E7-5506-80DC-1F1E-8C49AD96012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6" name="Oval 79">
              <a:extLst>
                <a:ext uri="{FF2B5EF4-FFF2-40B4-BE49-F238E27FC236}">
                  <a16:creationId xmlns:a16="http://schemas.microsoft.com/office/drawing/2014/main" id="{67E36B56-3B1F-638A-A3B5-1E946E60172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7" name="Oval 80">
              <a:extLst>
                <a:ext uri="{FF2B5EF4-FFF2-40B4-BE49-F238E27FC236}">
                  <a16:creationId xmlns:a16="http://schemas.microsoft.com/office/drawing/2014/main" id="{73B161C5-3DA3-1D93-A32A-0676E9B907C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D28F91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8" name="AutoShape 49">
            <a:extLst>
              <a:ext uri="{FF2B5EF4-FFF2-40B4-BE49-F238E27FC236}">
                <a16:creationId xmlns:a16="http://schemas.microsoft.com/office/drawing/2014/main" id="{8F5322B9-2E9F-B772-7E05-C6EC2CDF7696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6794" y="47212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시연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9" name="Group 74">
            <a:extLst>
              <a:ext uri="{FF2B5EF4-FFF2-40B4-BE49-F238E27FC236}">
                <a16:creationId xmlns:a16="http://schemas.microsoft.com/office/drawing/2014/main" id="{32CF29A1-3405-F3DF-9DD1-0103198F989A}"/>
              </a:ext>
            </a:extLst>
          </p:cNvPr>
          <p:cNvGrpSpPr>
            <a:grpSpLocks/>
          </p:cNvGrpSpPr>
          <p:nvPr/>
        </p:nvGrpSpPr>
        <p:grpSpPr bwMode="auto">
          <a:xfrm>
            <a:off x="1835696" y="4714406"/>
            <a:ext cx="578084" cy="436684"/>
            <a:chOff x="2078" y="1387"/>
            <a:chExt cx="1615" cy="2201"/>
          </a:xfrm>
        </p:grpSpPr>
        <p:sp>
          <p:nvSpPr>
            <p:cNvPr id="20" name="Oval 75">
              <a:extLst>
                <a:ext uri="{FF2B5EF4-FFF2-40B4-BE49-F238E27FC236}">
                  <a16:creationId xmlns:a16="http://schemas.microsoft.com/office/drawing/2014/main" id="{1812D637-3388-BCC7-C863-3C573F9B6A8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1" name="Oval 76">
              <a:extLst>
                <a:ext uri="{FF2B5EF4-FFF2-40B4-BE49-F238E27FC236}">
                  <a16:creationId xmlns:a16="http://schemas.microsoft.com/office/drawing/2014/main" id="{00A61FDE-9B4E-0504-719A-9045DBA7A8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2" name="Oval 77">
              <a:extLst>
                <a:ext uri="{FF2B5EF4-FFF2-40B4-BE49-F238E27FC236}">
                  <a16:creationId xmlns:a16="http://schemas.microsoft.com/office/drawing/2014/main" id="{08077D71-BA08-9310-D030-3F9C43D54EA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3" name="Oval 78">
              <a:extLst>
                <a:ext uri="{FF2B5EF4-FFF2-40B4-BE49-F238E27FC236}">
                  <a16:creationId xmlns:a16="http://schemas.microsoft.com/office/drawing/2014/main" id="{A2001FB5-C79E-5989-4693-059F37D3254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4" name="Oval 79">
              <a:extLst>
                <a:ext uri="{FF2B5EF4-FFF2-40B4-BE49-F238E27FC236}">
                  <a16:creationId xmlns:a16="http://schemas.microsoft.com/office/drawing/2014/main" id="{3E6BC33D-629A-8A8E-69E3-39F8AB60193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5" name="Oval 80">
              <a:extLst>
                <a:ext uri="{FF2B5EF4-FFF2-40B4-BE49-F238E27FC236}">
                  <a16:creationId xmlns:a16="http://schemas.microsoft.com/office/drawing/2014/main" id="{C53A4425-9B0C-C439-F020-2113FBF7A60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solidFill>
              <a:srgbClr val="7C5BC5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D07B781-74B0-2583-BE1A-12B0FDFD6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767" y="1499616"/>
            <a:ext cx="2649711" cy="4288704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 개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FD7F0E-DB6D-4416-9CB8-EE515410E3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24767" y="1787648"/>
            <a:ext cx="2649711" cy="394560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깃허브를 사용하여 개인 저장소에 프로젝트 파일과 유튜브 영상링크를 업로드하였습니다</a:t>
            </a:r>
            <a:r>
              <a:rPr lang="en-US" altLang="ko-KR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Unity</a:t>
            </a:r>
            <a:r>
              <a:rPr lang="ko-KR" altLang="en-US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</a:t>
            </a:r>
            <a:r>
              <a:rPr lang="en-US" altLang="ko-KR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Oculus, SteamVR</a:t>
            </a:r>
            <a:r>
              <a:rPr lang="ko-KR" altLang="en-US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활용한 </a:t>
            </a:r>
            <a:r>
              <a:rPr lang="en-US" altLang="ko-KR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 FPS </a:t>
            </a:r>
            <a:r>
              <a:rPr lang="ko-KR" altLang="en-US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게임입니다</a:t>
            </a:r>
            <a:r>
              <a:rPr lang="en-US" altLang="ko-KR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개발인원</a:t>
            </a:r>
            <a:r>
              <a:rPr lang="en-US" altLang="ko-KR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: </a:t>
            </a:r>
            <a:r>
              <a:rPr lang="ko-KR" altLang="en-US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 </a:t>
            </a:r>
            <a:r>
              <a:rPr lang="en-US" altLang="ko-KR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명</a:t>
            </a: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기간 </a:t>
            </a:r>
            <a:r>
              <a:rPr lang="en-US" altLang="ko-KR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13</a:t>
            </a:r>
            <a:r>
              <a:rPr lang="ko-KR" altLang="en-US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</a:t>
            </a: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 algn="ctr">
              <a:buNone/>
            </a:pPr>
            <a:r>
              <a:rPr lang="en-US" altLang="ko-KR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(2022.09.08 ~ 2022.12.08)</a:t>
            </a:r>
          </a:p>
          <a:p>
            <a:pPr marL="0" indent="0" algn="ctr">
              <a:buNone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 algn="ctr">
              <a:buNone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개발언어 </a:t>
            </a:r>
            <a:r>
              <a:rPr lang="en-US" altLang="ko-KR" sz="12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C#</a:t>
            </a:r>
          </a:p>
          <a:p>
            <a:pPr marL="0" indent="0">
              <a:buNone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BBDFA4-D7BB-7873-BA77-EBEA82FA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21" y="1461431"/>
            <a:ext cx="5767567" cy="4288704"/>
          </a:xfrm>
          <a:prstGeom prst="rect">
            <a:avLst/>
          </a:prstGeom>
        </p:spPr>
      </p:pic>
      <p:sp>
        <p:nvSpPr>
          <p:cNvPr id="6" name="화살표: 톱니 모양의 오른쪽 5">
            <a:hlinkClick r:id="rId4"/>
            <a:extLst>
              <a:ext uri="{FF2B5EF4-FFF2-40B4-BE49-F238E27FC236}">
                <a16:creationId xmlns:a16="http://schemas.microsoft.com/office/drawing/2014/main" id="{85E0B163-B0C4-3617-33C4-3BB909B52C8C}"/>
              </a:ext>
            </a:extLst>
          </p:cNvPr>
          <p:cNvSpPr/>
          <p:nvPr/>
        </p:nvSpPr>
        <p:spPr>
          <a:xfrm>
            <a:off x="8398768" y="1229519"/>
            <a:ext cx="576064" cy="463824"/>
          </a:xfrm>
          <a:prstGeom prst="notchedRightArrow">
            <a:avLst/>
          </a:prstGeom>
          <a:solidFill>
            <a:srgbClr val="562B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F30891CB-14C4-F4A5-919A-C1DD286B06F8}"/>
              </a:ext>
            </a:extLst>
          </p:cNvPr>
          <p:cNvSpPr/>
          <p:nvPr/>
        </p:nvSpPr>
        <p:spPr>
          <a:xfrm>
            <a:off x="6948264" y="836712"/>
            <a:ext cx="1638182" cy="374871"/>
          </a:xfrm>
          <a:prstGeom prst="wedgeRoundRectCallout">
            <a:avLst>
              <a:gd name="adj1" fmla="val 39651"/>
              <a:gd name="adj2" fmla="val 6960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 </a:t>
            </a:r>
            <a:r>
              <a:rPr lang="ko-KR" altLang="en-US" sz="11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자세히 보기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D07B781-74B0-2583-BE1A-12B0FDFD6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38" y="1499616"/>
            <a:ext cx="8316924" cy="180020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</a:t>
            </a:r>
            <a:r>
              <a:rPr lang="ko-KR" altLang="en-US" sz="3200" b="1" dirty="0">
                <a:solidFill>
                  <a:srgbClr val="77668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젝</a:t>
            </a:r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트 개요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[1/2]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FD7F0E-DB6D-4416-9CB8-EE515410E3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3538" y="1643632"/>
            <a:ext cx="8316924" cy="16561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PAYDAY2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라는 게임을 참고하여 만든 프로젝트입니다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FPS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게임이며 은행 안에서 임무를 수행하고 몰려오는 경찰을 제압하면서 돈을 강탈하는 콘텐츠입니다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8131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893730DA-8EDC-EA18-54B9-0A131E21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32" y="4437112"/>
            <a:ext cx="8316924" cy="144016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1D07B781-74B0-2583-BE1A-12B0FDFD6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32" y="1988840"/>
            <a:ext cx="8316924" cy="144016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[2/2]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FD7F0E-DB6D-4416-9CB8-EE515410E3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5536" y="2132856"/>
            <a:ext cx="8316924" cy="47251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 같이 즐기던 게임을 더욱 몰입도 있는 </a:t>
            </a:r>
            <a:r>
              <a:rPr lang="en-US" altLang="ko-KR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 </a:t>
            </a:r>
            <a:r>
              <a:rPr lang="ko-KR" altLang="en-US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환경에서 만들어보는 것은 어떠할까</a:t>
            </a:r>
            <a:r>
              <a:rPr lang="en-US" altLang="ko-KR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  <a:r>
              <a:rPr lang="ko-KR" altLang="en-US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라는 호기심으로 제작하게 되었습니다</a:t>
            </a:r>
            <a:r>
              <a:rPr lang="en-US" altLang="ko-KR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Oculus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SteamVR,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그리고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Unity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활용해 제작할 수 있다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Navigation AI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활용할 수 있다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Oculus Controller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사용자화 시킬 수 있다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2DA7123-66CB-3A3C-188A-0E2582F0308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40650" y="1323062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E5CED5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동기</a:t>
            </a:r>
            <a:endParaRPr lang="en-US" altLang="ko-KR" sz="20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89C09EF6-76A4-463A-5083-FF1C823ABF2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37456" y="3875880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E5CED5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목표</a:t>
            </a:r>
            <a:endParaRPr lang="en-US" altLang="ko-KR" sz="20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82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D7017783-F93F-CB41-B2EE-9D9C8632C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76" y="1789357"/>
            <a:ext cx="8316924" cy="387189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요구분석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(1/2)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496" y="476672"/>
            <a:ext cx="2880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omputer</a:t>
            </a:r>
          </a:p>
          <a:p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         </a:t>
            </a:r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S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cience</a:t>
            </a:r>
            <a:endParaRPr lang="ko-KR" altLang="en-US" sz="2800" b="1" i="1" dirty="0">
              <a:solidFill>
                <a:schemeClr val="bg1"/>
              </a:solidFill>
              <a:latin typeface="Vani" pitchFamily="34" charset="0"/>
              <a:cs typeface="Vani" pitchFamily="34" charset="0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5EEB13E2-848A-636F-5C06-93355713E43F}"/>
              </a:ext>
            </a:extLst>
          </p:cNvPr>
          <p:cNvSpPr txBox="1">
            <a:spLocks/>
          </p:cNvSpPr>
          <p:nvPr/>
        </p:nvSpPr>
        <p:spPr>
          <a:xfrm>
            <a:off x="323528" y="1772816"/>
            <a:ext cx="8229600" cy="401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CE868A6E-0DCD-B214-7185-CEA19BA4BF6C}"/>
              </a:ext>
            </a:extLst>
          </p:cNvPr>
          <p:cNvSpPr txBox="1">
            <a:spLocks/>
          </p:cNvSpPr>
          <p:nvPr/>
        </p:nvSpPr>
        <p:spPr>
          <a:xfrm>
            <a:off x="475928" y="1918541"/>
            <a:ext cx="7984504" cy="3526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이동 및 화면 회전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물체마다 자연스러운 </a:t>
            </a:r>
            <a:r>
              <a:rPr lang="ko-KR" altLang="en-US" sz="1800" kern="0" dirty="0" err="1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파지법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(STEAM VR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활용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권총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장전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탄창 결합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발포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 손 장비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(M16A2, </a:t>
            </a: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양손 파지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발포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수류탄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폭파</a:t>
            </a: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옵션 창 활성화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볼륨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회전 전환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[snap/continuous])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돈 가방 투척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(X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버튼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Grab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Trigger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키를 통한 상호작용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0759E585-E171-A231-49CB-0C07234F45A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31540" y="1268760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E5CED5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altLang="ko-KR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User(Oculus)</a:t>
            </a:r>
          </a:p>
        </p:txBody>
      </p:sp>
    </p:spTree>
    <p:extLst>
      <p:ext uri="{BB962C8B-B14F-4D97-AF65-F5344CB8AC3E}">
        <p14:creationId xmlns:p14="http://schemas.microsoft.com/office/powerpoint/2010/main" val="1864240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D7017783-F93F-CB41-B2EE-9D9C8632C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76" y="1789356"/>
            <a:ext cx="8316924" cy="4017615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요구분석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(2/2)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496" y="476672"/>
            <a:ext cx="2880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omputer</a:t>
            </a:r>
          </a:p>
          <a:p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         </a:t>
            </a:r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S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cience</a:t>
            </a:r>
            <a:endParaRPr lang="ko-KR" altLang="en-US" sz="2800" b="1" i="1" dirty="0">
              <a:solidFill>
                <a:schemeClr val="bg1"/>
              </a:solidFill>
              <a:latin typeface="Vani" pitchFamily="34" charset="0"/>
              <a:cs typeface="Vani" pitchFamily="34" charset="0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5EEB13E2-848A-636F-5C06-93355713E43F}"/>
              </a:ext>
            </a:extLst>
          </p:cNvPr>
          <p:cNvSpPr txBox="1">
            <a:spLocks/>
          </p:cNvSpPr>
          <p:nvPr/>
        </p:nvSpPr>
        <p:spPr>
          <a:xfrm>
            <a:off x="323528" y="1772816"/>
            <a:ext cx="8229600" cy="401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CE868A6E-0DCD-B214-7185-CEA19BA4BF6C}"/>
              </a:ext>
            </a:extLst>
          </p:cNvPr>
          <p:cNvSpPr txBox="1">
            <a:spLocks/>
          </p:cNvSpPr>
          <p:nvPr/>
        </p:nvSpPr>
        <p:spPr>
          <a:xfrm>
            <a:off x="475928" y="1918541"/>
            <a:ext cx="8229600" cy="3814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경찰관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(Navigation AI)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은행 시민 애니메이션</a:t>
            </a: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키보드 해킹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열쇠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드릴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금고</a:t>
            </a: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Clear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 </a:t>
            </a:r>
            <a:r>
              <a:rPr lang="en-US" altLang="ko-KR" sz="2000" kern="0" dirty="0" err="1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ScoreBoard</a:t>
            </a: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안내 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소켓 기능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탄창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수류탄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로비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연습장 구현</a:t>
            </a: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0759E585-E171-A231-49CB-0C07234F45A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31540" y="1268760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E5CED5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 외</a:t>
            </a:r>
            <a:endParaRPr lang="en-US" altLang="ko-KR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096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기능 정의서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9C3211-8254-C58C-F063-0422B518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15" y="1412776"/>
            <a:ext cx="8722569" cy="3312368"/>
          </a:xfrm>
          <a:prstGeom prst="rect">
            <a:avLst/>
          </a:prstGeom>
        </p:spPr>
      </p:pic>
      <p:sp>
        <p:nvSpPr>
          <p:cNvPr id="6" name="화살표: 톱니 모양의 오른쪽 5">
            <a:hlinkClick r:id="rId4"/>
            <a:extLst>
              <a:ext uri="{FF2B5EF4-FFF2-40B4-BE49-F238E27FC236}">
                <a16:creationId xmlns:a16="http://schemas.microsoft.com/office/drawing/2014/main" id="{85E0B163-B0C4-3617-33C4-3BB909B52C8C}"/>
              </a:ext>
            </a:extLst>
          </p:cNvPr>
          <p:cNvSpPr/>
          <p:nvPr/>
        </p:nvSpPr>
        <p:spPr>
          <a:xfrm>
            <a:off x="8398768" y="1229519"/>
            <a:ext cx="576064" cy="463824"/>
          </a:xfrm>
          <a:prstGeom prst="notchedRightArrow">
            <a:avLst/>
          </a:prstGeom>
          <a:solidFill>
            <a:srgbClr val="E5CE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1D07B781-74B0-2583-BE1A-12B0FDFD6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84" y="4816537"/>
            <a:ext cx="8196829" cy="1493977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FD7F0E-DB6D-4416-9CB8-EE515410E3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8784" y="4891384"/>
            <a:ext cx="8196829" cy="149397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</a:t>
            </a:r>
            <a:r>
              <a:rPr lang="en-US" altLang="ko-KR" sz="16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3</a:t>
            </a:r>
            <a:r>
              <a:rPr lang="ko-KR" altLang="en-US" sz="16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명의 역할 분담 및 계획이 담긴 기능 정의서 입니다</a:t>
            </a:r>
            <a:r>
              <a:rPr lang="en-US" altLang="ko-KR" sz="16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6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주로 사용자 기능과 맵 구성을 담당했습니다</a:t>
            </a:r>
            <a:r>
              <a:rPr lang="en-US" altLang="ko-KR" sz="16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2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26358A88-7398-63A8-7614-63419CF5BAB1}"/>
              </a:ext>
            </a:extLst>
          </p:cNvPr>
          <p:cNvSpPr/>
          <p:nvPr/>
        </p:nvSpPr>
        <p:spPr>
          <a:xfrm>
            <a:off x="7014265" y="758841"/>
            <a:ext cx="1638182" cy="374871"/>
          </a:xfrm>
          <a:prstGeom prst="wedgeRoundRectCallout">
            <a:avLst>
              <a:gd name="adj1" fmla="val 39651"/>
              <a:gd name="adj2" fmla="val 6960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.xlsx </a:t>
            </a:r>
            <a:r>
              <a:rPr lang="ko-KR" altLang="en-US" sz="11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자세히 보기</a:t>
            </a:r>
          </a:p>
        </p:txBody>
      </p:sp>
    </p:spTree>
    <p:extLst>
      <p:ext uri="{BB962C8B-B14F-4D97-AF65-F5344CB8AC3E}">
        <p14:creationId xmlns:p14="http://schemas.microsoft.com/office/powerpoint/2010/main" val="14793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환경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521" y="469375"/>
            <a:ext cx="2880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omputer</a:t>
            </a:r>
          </a:p>
          <a:p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         </a:t>
            </a:r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S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cience</a:t>
            </a:r>
            <a:endParaRPr lang="ko-KR" altLang="en-US" sz="2800" b="1" i="1" dirty="0">
              <a:solidFill>
                <a:schemeClr val="bg1"/>
              </a:solidFill>
              <a:latin typeface="Vani" pitchFamily="34" charset="0"/>
              <a:cs typeface="Van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5FF6A-51AB-47B9-9F91-ED79619170A1}"/>
              </a:ext>
            </a:extLst>
          </p:cNvPr>
          <p:cNvSpPr txBox="1"/>
          <p:nvPr/>
        </p:nvSpPr>
        <p:spPr>
          <a:xfrm>
            <a:off x="2185392" y="1528858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Unity</a:t>
            </a:r>
            <a:endParaRPr lang="ko-KR" altLang="en-US" sz="20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205685-10C0-B6F5-5E15-C2259AB763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80" y="1388415"/>
            <a:ext cx="668834" cy="6688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E80C34-7864-E527-A502-4601C616F36F}"/>
              </a:ext>
            </a:extLst>
          </p:cNvPr>
          <p:cNvSpPr txBox="1"/>
          <p:nvPr/>
        </p:nvSpPr>
        <p:spPr>
          <a:xfrm>
            <a:off x="2185392" y="5729932"/>
            <a:ext cx="6131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Visual Studio Code(C#)</a:t>
            </a:r>
            <a:endParaRPr lang="ko-KR" altLang="en-US" sz="20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E013E40-6F1F-67D7-F5DA-5C6472EED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86" y="2272106"/>
            <a:ext cx="941660" cy="80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EA3018-3C9C-6F58-6927-9967B551A693}"/>
              </a:ext>
            </a:extLst>
          </p:cNvPr>
          <p:cNvSpPr txBox="1"/>
          <p:nvPr/>
        </p:nvSpPr>
        <p:spPr>
          <a:xfrm>
            <a:off x="2185392" y="247659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GitHub</a:t>
            </a:r>
            <a:endParaRPr lang="ko-KR" altLang="en-US" sz="20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  <p:pic>
        <p:nvPicPr>
          <p:cNvPr id="3076" name="Picture 4" descr="Steamvr gradient icon in PNG, SVG">
            <a:extLst>
              <a:ext uri="{FF2B5EF4-FFF2-40B4-BE49-F238E27FC236}">
                <a16:creationId xmlns:a16="http://schemas.microsoft.com/office/drawing/2014/main" id="{D0D513A6-B68F-72F8-1D8F-E8059E3A9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58" y="4462562"/>
            <a:ext cx="877915" cy="87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F113DB-D6FB-AB5B-9C21-56A3CE1429E6}"/>
              </a:ext>
            </a:extLst>
          </p:cNvPr>
          <p:cNvSpPr txBox="1"/>
          <p:nvPr/>
        </p:nvSpPr>
        <p:spPr>
          <a:xfrm>
            <a:off x="2185392" y="4782196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STEAM VR</a:t>
            </a:r>
            <a:endParaRPr lang="ko-KR" altLang="en-US" sz="20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  <p:pic>
        <p:nvPicPr>
          <p:cNvPr id="3082" name="Picture 10" descr="Oculus Rift Reveals New Logo Design - Logo-Designer.co">
            <a:extLst>
              <a:ext uri="{FF2B5EF4-FFF2-40B4-BE49-F238E27FC236}">
                <a16:creationId xmlns:a16="http://schemas.microsoft.com/office/drawing/2014/main" id="{D21115DF-2C9B-CFF9-DDD8-8CAC057B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92" y="3289176"/>
            <a:ext cx="1557610" cy="95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8533CE-BB2A-DDBD-750E-85867975ACEF}"/>
              </a:ext>
            </a:extLst>
          </p:cNvPr>
          <p:cNvSpPr txBox="1"/>
          <p:nvPr/>
        </p:nvSpPr>
        <p:spPr>
          <a:xfrm>
            <a:off x="2185392" y="3568385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Oculus</a:t>
            </a:r>
            <a:endParaRPr lang="ko-KR" altLang="en-US" sz="20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  <p:pic>
        <p:nvPicPr>
          <p:cNvPr id="1026" name="Picture 2" descr="Visual Studio Code - Microsoft Apps">
            <a:extLst>
              <a:ext uri="{FF2B5EF4-FFF2-40B4-BE49-F238E27FC236}">
                <a16:creationId xmlns:a16="http://schemas.microsoft.com/office/drawing/2014/main" id="{7480AC88-75AB-B827-AE56-92BAB16C6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07" y="5555334"/>
            <a:ext cx="613445" cy="61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24712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New_Simple01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11177</TotalTime>
  <Words>636</Words>
  <Application>Microsoft Office PowerPoint</Application>
  <PresentationFormat>화면 슬라이드 쇼(4:3)</PresentationFormat>
  <Paragraphs>192</Paragraphs>
  <Slides>19</Slides>
  <Notes>18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5" baseType="lpstr">
      <vt:lpstr>-apple-system</vt:lpstr>
      <vt:lpstr>G마켓 산스 Bold</vt:lpstr>
      <vt:lpstr>G마켓 산스 Medium</vt:lpstr>
      <vt:lpstr>HY견고딕</vt:lpstr>
      <vt:lpstr>맑은 고딕</vt:lpstr>
      <vt:lpstr>Arial</vt:lpstr>
      <vt:lpstr>Calibri</vt:lpstr>
      <vt:lpstr>Calibri Light</vt:lpstr>
      <vt:lpstr>Tw Cen MT</vt:lpstr>
      <vt:lpstr>Vani</vt:lpstr>
      <vt:lpstr>Verdana</vt:lpstr>
      <vt:lpstr>Wingdings 2</vt:lpstr>
      <vt:lpstr>Wingdings 3</vt:lpstr>
      <vt:lpstr>HDOfficeLightV0</vt:lpstr>
      <vt:lpstr>New_Simple01</vt:lpstr>
      <vt:lpstr>Image</vt:lpstr>
      <vt:lpstr>GMTM</vt:lpstr>
      <vt:lpstr>목 차</vt:lpstr>
      <vt:lpstr>소 개</vt:lpstr>
      <vt:lpstr>프로젝트 개요 [1/2]</vt:lpstr>
      <vt:lpstr>프로젝트 개요 [2/2]</vt:lpstr>
      <vt:lpstr>시스템 요구분석(1/2)</vt:lpstr>
      <vt:lpstr>시스템 요구분석(2/2)</vt:lpstr>
      <vt:lpstr>기능 정의서</vt:lpstr>
      <vt:lpstr>개발 환경</vt:lpstr>
      <vt:lpstr>시스템 주요 기능</vt:lpstr>
      <vt:lpstr>시스템 주요 기능[1/7]</vt:lpstr>
      <vt:lpstr>시스템 주요 기능[2/7]</vt:lpstr>
      <vt:lpstr>시스템 주요 기능[3/7]</vt:lpstr>
      <vt:lpstr>시스템 주요 기능[4/7]</vt:lpstr>
      <vt:lpstr>시스템 주요 기능[5/7]</vt:lpstr>
      <vt:lpstr>시스템 주요 기능[6/7]</vt:lpstr>
      <vt:lpstr>시스템 주요 기능[7/7]</vt:lpstr>
      <vt:lpstr>시 연</vt:lpstr>
      <vt:lpstr>감사합니다</vt:lpstr>
    </vt:vector>
  </TitlesOfParts>
  <Company>KR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DESKTOP</dc:creator>
  <cp:lastModifiedBy>현민 서</cp:lastModifiedBy>
  <cp:revision>778</cp:revision>
  <dcterms:created xsi:type="dcterms:W3CDTF">2009-05-26T07:01:49Z</dcterms:created>
  <dcterms:modified xsi:type="dcterms:W3CDTF">2024-01-15T04:14:44Z</dcterms:modified>
</cp:coreProperties>
</file>